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8" r:id="rId6"/>
    <p:sldId id="258" r:id="rId7"/>
    <p:sldId id="259" r:id="rId8"/>
    <p:sldId id="260" r:id="rId9"/>
    <p:sldId id="261" r:id="rId10"/>
    <p:sldId id="262" r:id="rId11"/>
    <p:sldId id="279" r:id="rId12"/>
    <p:sldId id="263" r:id="rId13"/>
    <p:sldId id="264" r:id="rId14"/>
    <p:sldId id="265" r:id="rId15"/>
    <p:sldId id="266" r:id="rId16"/>
    <p:sldId id="267" r:id="rId17"/>
    <p:sldId id="280" r:id="rId18"/>
    <p:sldId id="281" r:id="rId19"/>
    <p:sldId id="282" r:id="rId20"/>
    <p:sldId id="283" r:id="rId21"/>
    <p:sldId id="284" r:id="rId22"/>
    <p:sldId id="285" r:id="rId23"/>
    <p:sldId id="286" r:id="rId24"/>
    <p:sldId id="268" r:id="rId25"/>
    <p:sldId id="287" r:id="rId26"/>
    <p:sldId id="288" r:id="rId27"/>
    <p:sldId id="269" r:id="rId28"/>
    <p:sldId id="270" r:id="rId29"/>
    <p:sldId id="271" r:id="rId30"/>
    <p:sldId id="272" r:id="rId31"/>
    <p:sldId id="273" r:id="rId32"/>
    <p:sldId id="274" r:id="rId33"/>
    <p:sldId id="275" r:id="rId34"/>
    <p:sldId id="276"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7.xml"/><Relationship Id="rId8" Type="http://schemas.openxmlformats.org/officeDocument/2006/relationships/slide" Target="../slides/slide25.xml"/><Relationship Id="rId7" Type="http://schemas.openxmlformats.org/officeDocument/2006/relationships/slide" Target="../slides/slide13.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6.xml"/><Relationship Id="rId3" Type="http://schemas.openxmlformats.org/officeDocument/2006/relationships/slide" Target="../slides/slide4.xml"/><Relationship Id="rId2" Type="http://schemas.openxmlformats.org/officeDocument/2006/relationships/image" Target="../media/image4.jpeg"/><Relationship Id="rId11" Type="http://schemas.openxmlformats.org/officeDocument/2006/relationships/slide" Target="../slides/slide31.xml"/><Relationship Id="rId10" Type="http://schemas.openxmlformats.org/officeDocument/2006/relationships/slide" Target="../slides/slide2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9510509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44f7a34c1&amp;cid=44f7a34c1&amp;vtp=1">
            <a:hlinkClick r:id="rId3" action="ppaction://hlinksldjump"/>
          </p:cNvPr>
          <p:cNvSpPr/>
          <p:nvPr/>
        </p:nvSpPr>
        <p:spPr>
          <a:xfrm>
            <a:off x="350215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b198096e3&amp;cid=b198096e3&amp;vtp=1">
            <a:hlinkClick r:id="rId4"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dcf7befa9&amp;cid=dcf7befa9&amp;vtp=1">
            <a:hlinkClick r:id="rId5"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d3e1a54d7&amp;cid=d3e1a54d7&amp;vtp=1">
            <a:hlinkClick r:id="rId6"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66df73edf&amp;cid=66df73edf&amp;vtp=1">
            <a:hlinkClick r:id="rId7"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8c02eff1f&amp;cid=8c02eff1f&amp;vtp=1">
            <a:hlinkClick r:id="rId8"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430fac6af&amp;cid=430fac6af&amp;vtp=1">
            <a:hlinkClick r:id="rId9"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125e0e038&amp;cid=125e0e038&amp;vtp=1">
            <a:hlinkClick r:id="rId10"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34754e5db&amp;cid=34754e5db&amp;vtp=1">
            <a:hlinkClick r:id="rId11" action="ppaction://hlinksldjump"/>
          </p:cNvPr>
          <p:cNvSpPr/>
          <p:nvPr/>
        </p:nvSpPr>
        <p:spPr>
          <a:xfrm>
            <a:off x="811072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95105092d.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95105092d.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课时评价作业（十三）</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*秦腔</a:t>
            </a:r>
            <a:endParaRPr lang="en-US" altLang="zh-CN" sz="4000" dirty="0"/>
          </a:p>
        </p:txBody>
      </p:sp>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8_1#dcf7befa9?pid=324e0af37&amp;color=0,0,0&amp;vtp=1&amp;bt=1&amp;bbb=1&amp;hb=1"/>
          <p:cNvSpPr/>
          <p:nvPr/>
        </p:nvSpPr>
        <p:spPr>
          <a:xfrm>
            <a:off x="612648" y="468000"/>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文中存在几处错别字，请找出其中两处并改正。（2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800" dirty="0"/>
          </a:p>
        </p:txBody>
      </p:sp>
      <p:sp>
        <p:nvSpPr>
          <p:cNvPr id="3" name="QB_4_AN.9_1#dcf7befa9.blank?pid=324e0af37&amp;color=0,0,0&amp;vpa=2&amp;vtp=1&amp;bbb=1&amp;hb=1"/>
          <p:cNvSpPr/>
          <p:nvPr/>
        </p:nvSpPr>
        <p:spPr>
          <a:xfrm>
            <a:off x="612648" y="10852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“弦”改为“旋”；②“梨”改为“犁”；③“磁”改为“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瓷”。</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每处1分，找出任意两处即可）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7_1#d3e1a54d7?pid=324e0af37&amp;color=0,0,0&amp;mp=1&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文中画波浪线的句子可以改写成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“人们渐渐感觉到了南方戏剧的秀而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，也深深地懂得秦腔为什么形成和存在而占却时间、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空间的位置”，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从意思上看二者基本相同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，为什么说原文表达效果更好？（4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8_1#d3e1a54d7?pid=324e0af37&amp;color=0,0,0&amp;mp=1&amp;vtp=1&amp;bt=1&amp;bbb=1&amp;hb=1&amp;hla=1"/>
          <p:cNvSpPr/>
          <p:nvPr/>
        </p:nvSpPr>
        <p:spPr>
          <a:xfrm>
            <a:off x="612648" y="2375540"/>
            <a:ext cx="10963656" cy="1763332"/>
          </a:xfrm>
          <a:prstGeom prst="rect">
            <a:avLst/>
          </a:prstGeom>
          <a:noFill/>
        </p:spPr>
        <p:txBody>
          <a:bodyPr wrap="none" lIns="0" tIns="0" rIns="0" bIns="0" rtlCol="0" anchor="t"/>
          <a:lstStyle/>
          <a:p>
            <a:pPr latinLnBrk="1">
              <a:lnSpc>
                <a:spcPts val="48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原句运用反问语气，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能够增强语言的气势和文章的感染力，</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表明结论确定无疑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。②原句运用第二人称，既与上文中的“你”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相照应，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又能够拉近与读者的距离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，增强文章的抒情性和亲切感。（每点2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1_1#d3e1a54d7?pid=324e0af37&amp;color=0,0,0&amp;vtp=1&amp;bt=1&amp;bbb=1&amp;hb=1"/>
          <p:cNvSpPr/>
          <p:nvPr/>
        </p:nvSpPr>
        <p:spPr>
          <a:xfrm>
            <a:off x="612648" y="468000"/>
            <a:ext cx="10963656" cy="577831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原句是反问句，反问句的特点是答案就在问句之中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，不需要读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者去思考和回答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，它所表达的意思是确定无疑的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，而且能够增强语言</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的气势和感染力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。而改句是陈述句，语气较为平淡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，只是在陈述一个</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，无法像反问句那样起到强调的作用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，不能很好地传达出作者的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情感和态度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。原句使用了第二人称“你”，与前文中的“你”相照应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，使文</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章在叙述上保持了一致性和连贯性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，第二人称的使用能够拉近</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与读者的距离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，增强文章的抒情性和亲切感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。读者在阅读过程中会更</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容易代入自己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，更深刻地体会作者所表达的情感和观点。改句使用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”，显得比较客观和疏远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，没有第二人称所带来的那种亲近感和感染</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，不能让读者与文章产生强烈的情感共鸣。</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2_1#66df73edf?pid=324e0af37&amp;color=0,0,0&amp;vtp=1&amp;bt=1&amp;bbb=1&amp;hb=1"/>
          <p:cNvSpPr/>
          <p:nvPr/>
        </p:nvSpPr>
        <p:spPr>
          <a:xfrm>
            <a:off x="612648" y="468000"/>
            <a:ext cx="10963656" cy="2258632"/>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在文中横线处补写恰当的语句，使整段文字语意完整连贯，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内容贴切，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，每处不超过13个字。（4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800" dirty="0"/>
          </a:p>
        </p:txBody>
      </p:sp>
      <p:sp>
        <p:nvSpPr>
          <p:cNvPr id="3" name="QB_4_AN.13_1#66df73edf.blank?pid=324e0af37&amp;color=0,0,0&amp;vpa=3&amp;vtp=1&amp;bbb=1&amp;hb=1"/>
          <p:cNvSpPr/>
          <p:nvPr/>
        </p:nvSpPr>
        <p:spPr>
          <a:xfrm>
            <a:off x="612648" y="1606428"/>
            <a:ext cx="10963656" cy="1090232"/>
          </a:xfrm>
          <a:prstGeom prst="rect">
            <a:avLst/>
          </a:prstGeom>
          <a:noFill/>
        </p:spPr>
        <p:txBody>
          <a:bodyPr wrap="square" lIns="0" tIns="0" rIns="0" bIns="0" rtlCol="0" anchor="t"/>
          <a:lstStyle/>
          <a:p>
            <a:pPr latinLnBrk="1">
              <a:lnSpc>
                <a:spcPts val="46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示例）①这使多少人大惑而不得其解</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②再去接触一下秦人吧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a:t>
            </a:r>
            <a:endParaRPr lang="en-US" altLang="zh-CN" sz="2800" dirty="0"/>
          </a:p>
        </p:txBody>
      </p:sp>
      <p:sp>
        <p:nvSpPr>
          <p:cNvPr id="4" name="QB_4_AS.14_1#66df73edf?pid=324e0af37&amp;color=0,0,0&amp;vtp=1&amp;bbb=1&amp;hb=1"/>
          <p:cNvSpPr/>
          <p:nvPr/>
        </p:nvSpPr>
        <p:spPr>
          <a:xfrm>
            <a:off x="612648" y="2775526"/>
            <a:ext cx="10963656" cy="3441192"/>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第①处，下文“这其实是有解的”是对此处的解释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，故此处应填</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表示疑问或不解的句子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，可补写“这使多少人大惑而不得其解”。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第②</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，根据下文的冒号可知，此处是对下文的总括，下文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“活脱脱的一群</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秦始皇陵兵马俑的复出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：高个，浓眉，眼和眼间隔略远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，手和脚一样</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粗大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，上身又稍稍见长于下身”是对秦人的描述，可补写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“再去接触一</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下秦人吧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wipe(left)">
                                      <p:cBhvr>
                                        <p:cTn id="18" dur="500"/>
                                        <p:tgtEl>
                                          <p:spTgt spid="4">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ipe(left)">
                                      <p:cBhvr>
                                        <p:cTn id="21" dur="500"/>
                                        <p:tgtEl>
                                          <p:spTgt spid="4">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wipe(left)">
                                      <p:cBhvr>
                                        <p:cTn id="24" dur="500"/>
                                        <p:tgtEl>
                                          <p:spTgt spid="4">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wipe(left)">
                                      <p:cBhvr>
                                        <p:cTn id="27" dur="500"/>
                                        <p:tgtEl>
                                          <p:spTgt spid="4">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wipe(left)">
                                      <p:cBhvr>
                                        <p:cTn id="30" dur="500"/>
                                        <p:tgtEl>
                                          <p:spTgt spid="4">
                                            <p:txEl>
                                              <p:pRg st="3" end="3"/>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wipe(left)">
                                      <p:cBhvr>
                                        <p:cTn id="33" dur="500"/>
                                        <p:tgtEl>
                                          <p:spTgt spid="4">
                                            <p:txEl>
                                              <p:pRg st="4" end="4"/>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wipe(left)">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39b038ef5?pid=95105092d&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5_1#5e5f866c7?pid=39b038ef5&amp;color=0,0,0&amp;vtp=1&amp;bbb=1&amp;hb=1"/>
          <p:cNvSpPr/>
          <p:nvPr/>
        </p:nvSpPr>
        <p:spPr>
          <a:xfrm>
            <a:off x="612648" y="118172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夏天智睡倒了两天后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添了打嗝儿的毛病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嗝声巨大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似乎是从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肚里咕噜噜泛上来的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他一辈子爱吃水烟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突然觉得水烟吃了头晕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甚至闻不得烟味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一闻着就呕吐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正中午的时候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他让夏天义把他搀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到院中的椅子上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然后把四婶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夏雨都叫来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开始问白雪和夏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风的婚事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白雪先还是隐瞒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他就说他看到夏风的那封信了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放声哭了起来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白雪一哭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鼻涕眼泪全下来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四婶和夏雨都慌了手脚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事情既然这样了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我有句话你们都听着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只要我还活着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他夏风不得进这个门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我就是死了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也不让他夏风回来送我入土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白雪进了夏家门就是夏家的人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她不是儿媳妇了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我认她作女儿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就住在夏家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如果白雪日后要嫁人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谁也不能拦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还要当女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儿一样嫁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给她陪嫁妆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如果白雪不嫁人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这一院子房一分为二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房东边的一半和东边厦屋归夏雨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上房西边的一半和西边的厦屋归白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他问四婶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你听到了没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四婶说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我依你的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智又问夏雨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你听到了没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夏雨说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听到了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靠在椅背上一连三声嗝儿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白雪哭着给他磕头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哭啥哩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甭哭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白雪不哭了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又给他磕头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要磕头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你磕三个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日头下我认我这女儿的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白雪再磕了一次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夏天智就站起了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不让夏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雨再搀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往卧屋走去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把喇叭打开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放秦腔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夏雨说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辕门斩子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这天午饭时辰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整个清风街都被高音喇叭声震荡着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辕门斩子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播放了一遍又一遍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吃得差不多的人就把碗放下了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跟着喇叭唱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赞传孟良禀太娘来到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儿问娘进帐来为何烦恼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娘不说儿延景自然知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莫非是娘为的你孙儿宗保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我孙儿犯何罪绑在了法标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提起来把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奴才该杀该绞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恨不得把奴才油锅去熬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儿有令命奴才巡营瞭哨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奴才大着胆去把亲招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有焦赞和孟良禀儿知道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你的儿跨战马前去征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实想说把穆柯一马平扫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穆桂英下了山动起枪刀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军情事也不必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对娘细表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小奴才他招亲军法难饶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因此上绑辕门示众知晓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斩宗保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为饬整军纪律条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自后的日子里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夏天智的肚子便不舒服起来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而且觉得原先的刀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口处起了一个小包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身上发痒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他每日数次要四婶帮他抓痒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手动不动就去摸那个小包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县医院的大夫缝合伤口不行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起了个疙瘩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小包好像还在长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甚至有些硬了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但夏天智的精神头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儿似乎比前一段好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他就独自去找赵宏声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让赵宏声瞧那个小包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赵宏声捏了捏小包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疼不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赵宏声说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没事没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我给你贴张膏药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夏天智从赵宏声那里出来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随路去秦安家转转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没想到夏天义也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夏天义越发黑瘦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腿却有些浮肿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指头一按一个坑儿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了一阵话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夏天智就回家了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一回家就让夏雨把庆金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庆满和庆堂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瞎瞎叫来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没叫庆玉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也没叫任何一个媳妇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智四兄弟中排行第四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把你们叫来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要给你们说个事的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这事我一直等着你们谁出来说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但你们没人说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也只好我来说了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爹你们也看到了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年纪大了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去冬今春以来身体一天不如一天了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是不去七里沟了</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他还去哩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我知道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在去是转一转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干不了活了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他确实是干不了活了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你爹你娘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还是自己种着俊德家那块地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回来自己做自己吃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我去了几次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啥饭呀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生不生熟不熟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你们是应该伺候起他们了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我给你们说了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你们商量着看咋办呀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庆堂和瞎瞎都说四叔你说得对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我爹我娘是不能单独起灶了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四个儿子便在夏天智家商量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虽然仍是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争争吵吵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言语不和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但终于达成协议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五个儿子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每家管待两位老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人一星期饭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到谁家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谁家就是再忙再穷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必须做改样饭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必须按时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不能耽搁和凑合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商量毕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让他们给爹娘说去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fc3a1607?pid=95105092d&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b9d263acd?pid=cfc3a1607&amp;color=0,0,0&amp;vtp=1&amp;bbb=1&amp;hb=1"/>
          <p:cNvSpPr/>
          <p:nvPr/>
        </p:nvSpPr>
        <p:spPr>
          <a:xfrm>
            <a:off x="612648" y="118172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每到农闲的夜里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村里就常听到几声锣响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戏班排演开始了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员们都集合起来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到那古寺庙里去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提袍甩袖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吹胡瞪眼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古寺庙成了古今真乐府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天地大梨园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演是老一辈演员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享有绝对权威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演员是一家几口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夫妻同台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公公儿媳也同台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按秦川的风俗</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父和子不能不有其序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爷和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孙却可以无道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弟与哥嫂可以嬉闹无常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兄与弟媳则无正事不能多言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一到台上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秦腔面前人人平等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兄可以拜弟媳为帅为将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可到了后晌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夏天智拿了他的书在台阶上看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看出了一个错别字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拿笔改哩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庆金来说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他爹见不得庆玉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执意不肯去庆玉家吃饭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我估摸你爹不肯去庆玉家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那你们四家就轮流么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庆金说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我兄弟四个没意见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可几个媳妇难说话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嚷嚷爹娘生了五个儿子为什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么他庆玉就不伺候老人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恶人倒得益了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他不伺候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也该出钱出粮呀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我去给庆玉说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庆玉却口口声声不出钱也不出粮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说他要管待老人的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剩下了他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村人怎么戳他脊梁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他才不愿意落个不孝顺的名儿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智哼道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他说的屁话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他知道你爹不愿去才说这话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他要孝顺咋不出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钱出粮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你回去给你们的媳妇们说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你爹不愿去庆玉家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就不去庆玉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5e5f866c7?pid=39b038ef5&amp;color=0,0,0&amp;vtp=1&amp;bbb=1&amp;hb=1"/>
          <p:cNvSpPr/>
          <p:nvPr/>
        </p:nvSpPr>
        <p:spPr>
          <a:xfrm>
            <a:off x="612648" y="468000"/>
            <a:ext cx="10963656" cy="18467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四个儿子不准看样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你就说这是我说的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谁有意见让他来找我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又骂庆金是软蛋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把庆金赶走了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摘编自贾平凹小说《秦腔》）</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5e5f866c7?pid=39b038ef5&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文本二：</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一出戏排成了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一人传出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全村振奋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扳着指头盼那上演日期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一年十二个月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正月元宵日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二月龙抬头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三月三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四月四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五月五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日过端午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六月六日晒丝绸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七月过半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八月中秋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九月初九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再是那腊月五豆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腊八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二十三</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月月有节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三月一会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戏必是上演的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戏台是全村人的共同的事业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宁肯少吃少穿也要筹资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买上好的木石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请高强的工匠来修筑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村子富不富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就比这戏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台阔不阔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一演出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半下午人就扛凳子去占地位了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未等戏开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站的人头攒拥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台两边阶上立的卧的是一群顽童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5e5f866c7?pid=39b038ef5&amp;color=0,0,0&amp;vtp=1&amp;bt=1&amp;bbb=1&amp;hb=1"/>
          <p:cNvSpPr/>
          <p:nvPr/>
        </p:nvSpPr>
        <p:spPr>
          <a:xfrm>
            <a:off x="612648" y="468000"/>
            <a:ext cx="10963656" cy="585470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那锣鼓就叮叮咣咣地闹台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似乎整个世界要天翻地覆了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各类小吃趁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机摆开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一个食摊上一盏马灯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瓜子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糖果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烟卷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油茶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烧鸡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煎饼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长一声短一声叫卖不绝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锣鼓还在一声儿敲打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幕只是不拉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演员偶尔从幕边往下望望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下边就喊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开演呀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场子都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幕布放下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只说就要出场了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却又叮叮咣咣不停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台下就乱了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后边的喊前边的坐下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前边的喊后边的为什么不说最前边的立着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外的大声叫着亲朋子女名字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问有坐处没有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场内的锐声回应快进来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有要吃煎饼的喊熟人去买一个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熟人买了站在场外一扬手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出口骂了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一声隔人头甩去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不偏不倚目标正好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左边的喊右边的踩了他的脚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5e5f866c7?pid=39b038ef5&amp;color=0,0,0&amp;vtp=1&amp;bt=1&amp;bbb=1&amp;hb=1"/>
          <p:cNvSpPr/>
          <p:nvPr/>
        </p:nvSpPr>
        <p:spPr>
          <a:xfrm>
            <a:off x="612648" y="468000"/>
            <a:ext cx="10963656" cy="24944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右边的叫左边的挤了他的腰</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言语伤人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动了手脚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外边的趁机而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一时四边向里挤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里边向外扛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人的旋涡涌起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如四月的麦田起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根儿不动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头身一会儿倒西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一会儿倒东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选自贾平凹散文《秦腔》）</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#1.2.2</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8c02eff1f?pid=5e5f866c7&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7_1#8c02eff1f.bracket?pid=5e5f866c7&amp;color=0,0,0&amp;vpa=4&amp;vtp=1"/>
          <p:cNvSpPr/>
          <p:nvPr/>
        </p:nvSpPr>
        <p:spPr>
          <a:xfrm>
            <a:off x="95129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6_2#8c02eff1f.choices?pid=5e5f866c7&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在得知儿媳白雪遭儿子夏风抛弃后将其“认作女儿”并作出“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一分为二”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的分家安排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，这体现了夏天智对传统道德的维护和坚守。</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小说人物命名别有深意。夏家老一辈兄弟四人以“仁、义、礼、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，暗示了乡土农村的儒家传统伦理道德观念和价值体系。</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小说《秦腔》以极其现实，甚至显得琐碎的几幅生活场景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，揭示了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极具典型意义的人类精神困境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，使小说具有了人文关怀意义。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散文《秦腔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》描写了三秦大地的风土人情及当地的人们对秦腔的热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衷程度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，直接表现了秦腔在当地巨大且无处不在的影响力。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8c02eff1f?pid=5e5f866c7&amp;color=0,0,0&amp;vtp=1&amp;bt=1&amp;bbb=1&amp;h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“直接表现”理解错误。由文本二相关内容可知，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不是直接表现，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而是间接表现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430fac6af?pid=5e5f866c7&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下列对文本艺术特色的分析鉴赏，不正确的一项是（3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0_1#430fac6af.bracket?pid=5e5f866c7&amp;color=0,0,0&amp;vpa=5&amp;vtp=1"/>
          <p:cNvSpPr/>
          <p:nvPr/>
        </p:nvSpPr>
        <p:spPr>
          <a:xfrm>
            <a:off x="102241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9_2#430fac6af.choices?pid=5e5f866c7&amp;color=0,0,0&amp;vtp=1&amp;bbb=1&amp;hb=1"/>
          <p:cNvSpPr/>
          <p:nvPr/>
        </p:nvSpPr>
        <p:spPr>
          <a:xfrm>
            <a:off x="612648" y="1110678"/>
            <a:ext cx="10963656" cy="510171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散文《秦腔》语言质朴，乡土气息浓厚，“场子”“叮叮咣咣”“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起风”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倒西”“倒东”等词语简单明了，极具生活气息。</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“你听到了没？”“你听到了没？”通过疑问句的重复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，表现出夏天智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急于让心愿得到妻子四婶和儿子夏雨理解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、落实的心理。</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“我就是死了，也不让他夏风回来送我入土”和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“谁有意见让他来找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！”运用语言描写，表现了夏天智对儿子的愤怒以及他的独断专行。</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散文《秦腔》运用场景描写、细节描写，“扬”“骂”“甩”“喊”“踩”“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叫”</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挤”等一连串动词，刻画出秦川百姓对秦腔的热爱。</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430fac6af?pid=5e5f866c7&amp;color=0,0,0&amp;vtp=1&amp;bt=1&amp;bbb=1&amp;hb=1"/>
          <p:cNvSpPr/>
          <p:nvPr/>
        </p:nvSpPr>
        <p:spPr>
          <a:xfrm>
            <a:off x="612648" y="468000"/>
            <a:ext cx="10963656" cy="18635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“表现了夏天智对儿子的愤怒以及他的独断专行”理解错误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文本一相关内容可知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，应是表现了夏天智对儿子背叛婚姻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、侄子不孝</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顺父母的愤怒</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7_1#125e0e038?pid=5e5f866c7&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有人说，“小说《秦腔》是一部用秦语说秦事表秦情的作品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，寄寓深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”，请结合文本谈谈你对这句话的理解。（6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8_1#125e0e038?pid=5e5f866c7&amp;color=0,0,0&amp;vtp=1&amp;bt=1&amp;bbb=1&amp;hb=1&amp;hla=1"/>
          <p:cNvSpPr/>
          <p:nvPr/>
        </p:nvSpPr>
        <p:spPr>
          <a:xfrm>
            <a:off x="612648" y="1735460"/>
            <a:ext cx="10963656" cy="3738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小说把口语化的方言词、粗语、语气词、拟声词、叠词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腔唱词等与叙述语言巧妙糅合在一起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，又提到了“上房”“厦屋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”等秦地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特色建筑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，用秦语说秦事表秦情。②认女儿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、用高音喇叭反复放秦腔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辕门斩子》、安排兄弟养老等乡情浓厚的事件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，表现了以夏天智为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代表的秦人对长幼尊卑思想和仁义礼智传统的维护和坚守。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b9d263acd?pid=cfc3a1607&amp;color=0,0,0&amp;vtp=1&amp;bbb=1&amp;hb=1"/>
          <p:cNvSpPr/>
          <p:nvPr/>
        </p:nvSpPr>
        <p:spPr>
          <a:xfrm>
            <a:off x="612648" y="468000"/>
            <a:ext cx="10963656" cy="5890260"/>
          </a:xfrm>
          <a:prstGeom prst="rect">
            <a:avLst/>
          </a:prstGeom>
          <a:noFill/>
        </p:spPr>
        <p:txBody>
          <a:bodyPr wrap="none" lIns="0" tIns="0" rIns="0" bIns="0" rtlCol="0" anchor="t"/>
          <a:lstStyle/>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以将老父绳绑索捆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寺庙里有窗无扇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屋梁上蛛丝结网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夏天蚊虫飞</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成团成团在头上旋转</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薰蚊草就墙角燃起</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一声唱腔一声咳嗽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冬天里四面透风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柳木疙瘩火当中架起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一出场一脸正经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一下场凑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近火堆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热了前怀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凉了后背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排演到什么时候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什么时候都有观众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有抱着二尺长的烟袋的老者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有凳子高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桌子高趴满窗台的孩子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里一个跟斗未翻起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窗外就哇的一声叫倒好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演员出来骂一声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不好的滚蛋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他们抓住窗台死不滚去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倒要连声讨好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翻得好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更有殷勤的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跑回来偷拿了红薯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在火堆里煨熟给演员作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赚得进屋里有一个安全位置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排演到三更鸡叫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月儿偏西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员们散了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孩子们还围了火堆弯腰踢腿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学那一招一式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3_1#125e0e038?pid=5e5f866c7&amp;color=0,0,0&amp;vtp=1&amp;bt=1&amp;bbb=1&amp;hb=1"/>
          <p:cNvSpPr/>
          <p:nvPr/>
        </p:nvSpPr>
        <p:spPr>
          <a:xfrm>
            <a:off x="612648" y="468000"/>
            <a:ext cx="10963656" cy="577831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由题干可知，作答时，要紧扣文本分析用了哪些“秦语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”、叙述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了哪些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“秦事”、表达了什么“秦情”。首先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，在文本中找到表现地域特色</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“秦语”，如“哭啥哩，甭哭”“大红日头”“哩”等这些方言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、语气词以及</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文中秦腔的唱词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、粗语等与叙述语言糅合在一起，还有“上房”“厦屋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有关秦地特色建筑的叙述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，极具“秦语”特征；然后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，在文本中找到有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“秦事”的语句，夏天智认白雪为女儿的事件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，夏天智让夏雨用喇叭</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反复播放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《辕门斩子》的情节，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夏天智安排哥哥夏天义的养老问题，</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，这些都是带有浓厚乡情的“秦事”；最后，作者运用这些“秦语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述这些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“秦事”主要是为了表达“秦情”：在乡土社会转型过程中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，以夏天</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智为代表的秦人对长幼尊卑思想和仁义礼智传统的维护和坚守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7_1#34754e5db?pid=5e5f866c7&amp;color=0,0,0&amp;vtp=1&amp;bt=1&amp;bbb=1&amp;hb=1&amp;hltap=1"/>
          <p:cNvSpPr/>
          <p:nvPr/>
        </p:nvSpPr>
        <p:spPr>
          <a:xfrm>
            <a:off x="612648" y="468000"/>
            <a:ext cx="10963656" cy="57083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夏天智在交代完分家遗愿并将白雪认作女儿后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，特意让儿子夏雨用高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音喇叭播放秦腔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《辕门斩子》，请简要分析这一情节的作用。（8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8_1#34754e5db?pid=5e5f866c7&amp;color=0,0,0&amp;vtp=1&amp;bt=1&amp;bbb=1&amp;hb=1&amp;hla=1"/>
          <p:cNvSpPr/>
          <p:nvPr/>
        </p:nvSpPr>
        <p:spPr>
          <a:xfrm>
            <a:off x="612648" y="1735460"/>
            <a:ext cx="10963656" cy="44398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呼应标题。秦腔可以看作整篇小说的一条线索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，被巧妙地融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入人物故事之中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。②暗示心理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。唱词唱出了夏天智对背叛婚姻的夏风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在情感和道义上的愤怒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。③塑造形象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。唱词的价值标准彰显夏天智的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性格特征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。④揭示主旨。秦腔是农民寄托情感的重要形式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，蕴含着他</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们的价值观念和思维方式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。⑤丰富内容，增加情节变化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，增添小说的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乡土气息和地域色彩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，能引发读者的阅读兴趣。（每点2分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，答出四点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5_1#34754e5db?pid=5e5f866c7&amp;color=0,0,0&amp;vtp=1&amp;bt=1&amp;bbb=1&amp;hb=1"/>
          <p:cNvSpPr/>
          <p:nvPr/>
        </p:nvSpPr>
        <p:spPr>
          <a:xfrm>
            <a:off x="612648" y="468000"/>
            <a:ext cx="10963656" cy="5816410"/>
          </a:xfrm>
          <a:prstGeom prst="rect">
            <a:avLst/>
          </a:prstGeom>
          <a:noFill/>
        </p:spPr>
        <p:txBody>
          <a:bodyPr wrap="none" lIns="0" tIns="0" rIns="0" bIns="0" rtlCol="0" anchor="t"/>
          <a:lstStyle/>
          <a:p>
            <a:pPr algn="l" latinLnBrk="1">
              <a:lnSpc>
                <a:spcPts val="42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本题要求分析情节的作用，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可从结构和内容两方面进行分析。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从结构上看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，这一情节的安排，照应了题目，作为文章线索的“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秦腔”</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被巧妙地融入人物故事之中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。从内容上看，首先，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这一情节的安排，</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丰富了文章的内容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，增加了情节的变化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，增添了小说的乡土气息以及</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浓郁的地域色彩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，增强吸引读者的艺术效果；其次，《辕门斩子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唱词暗示出当时夏天智在安排完遗愿之后对儿子夏风背叛婚姻的愤怒</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；再次，在人物形象上，《辕门斩子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》唱词的内容表现出夏天智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刚正仁义的性格特点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；最后，在文章主旨上，根据文本可知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，秦腔是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当地农民表达情感的重要形式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，而秦腔的衰落，白雪、</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夏天智的困境，</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正是小说所隐含的当地人们价值观念、农耕思维方式的困境这一主题</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的体现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_1#44f7a34c1?pid=b9d263acd&amp;color=0,0,0&amp;vtp=1&amp;bt=1&amp;bbb=1&amp;h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下列各句中的冒号，与文中画波浪线的冒号作用不同的一项是（3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3_1#44f7a34c1.bracket?pid=b9d263acd&amp;color=0,0,0&amp;vpa=1&amp;vtp=1"/>
          <p:cNvSpPr/>
          <p:nvPr/>
        </p:nvSpPr>
        <p:spPr>
          <a:xfrm>
            <a:off x="889666" y="1102365"/>
            <a:ext cx="515938" cy="558292"/>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4_BD.2_2#44f7a34c1.choices?pid=b9d263acd&amp;color=0,0,0&amp;vtp=1&amp;bbb=1&amp;hb=1"/>
          <p:cNvSpPr/>
          <p:nvPr/>
        </p:nvSpPr>
        <p:spPr>
          <a:xfrm>
            <a:off x="612648" y="1744413"/>
            <a:ext cx="10963656" cy="31589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小明上了大学，小红进了技校，我当了工人：我们都有美好的前途。</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北京紫禁城有四座城门：午门、神武门、东华门和西华门。</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“祥林嫂，我问你：你那时怎么竟肯了？”一个说。</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历史已不止一次地告诉我们：当社会急遽变化的时候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，新的事物不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断涌现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，旧的关系不断改变，语言受到冲击，随之发生变化。</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_1#44f7a34c1?pid=b9d263acd&amp;color=0,0,0&amp;vtp=1&amp;bt=1&amp;bbb=1&amp;h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文中冒号表示提示下文。A项，表示总结上文；B、C、</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示提示下文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7_1#b198096e3?pid=b9d263acd&amp;color=0,0,0&amp;vtp=1&amp;bt=1&amp;bbb=1&amp;hb=1&amp;hltap=1"/>
          <p:cNvSpPr/>
          <p:nvPr/>
        </p:nvSpPr>
        <p:spPr>
          <a:xfrm>
            <a:off x="612648" y="468000"/>
            <a:ext cx="10963656" cy="57083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文中画横线的句子在语言表达上有何特色？请结合语句分析。（4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8_1#b198096e3?pid=b9d263acd&amp;color=0,0,0&amp;vtp=1&amp;bt=1&amp;bbb=1&amp;hb=1&amp;hla=1"/>
          <p:cNvSpPr/>
          <p:nvPr/>
        </p:nvSpPr>
        <p:spPr>
          <a:xfrm>
            <a:off x="612648" y="1095380"/>
            <a:ext cx="10963656" cy="50875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叠词强化画面：“成团成团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”以叠词形式突出蚊虫密集盘旋的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状态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，语言生动形象，增强场景的画面感。②短句节奏紧凑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：句子由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四个短句并列组成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，节奏短促，写出演员排演时受干扰的情状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，贴合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。③动词精准鲜活：“飞”“旋转”“燃起”等动词，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勾勒出蚊虫肆虐、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演员边驱蚊边排演的情景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，凸显环境艰苦与演员排演的投入。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④声音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意象叠加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：“一声唱腔一声咳嗽”将表演声与咳嗽声并置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，以听觉意象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暗示演员在蚊虫干扰下的演出状态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，语言简洁却富有张力。（每点2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答出两点即可）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6_1#b198096e3?pid=b9d263acd&amp;color=0,0,0&amp;vtp=1&amp;bt=1&amp;bbb=1&amp;hb=1"/>
          <p:cNvSpPr/>
          <p:nvPr/>
        </p:nvSpPr>
        <p:spPr>
          <a:xfrm>
            <a:off x="612648" y="468000"/>
            <a:ext cx="10963656" cy="38066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解答本题，需聚焦句子结构，明确句子通过“成团成团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”叠词强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化蚊虫密集的画面感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；短句并列形成紧凑节奏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，贴合排演时忙碌受扰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的情境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；分析“飞”“旋转”“燃起”等动词，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明确其串联演员受蚊虫干扰、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驱蚊及排演的动态过程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；结合“唱腔”“咳嗽”听觉意象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，理解其与视觉画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面叠加暗示环境艰苦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。最后关联主题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，指出这些技巧均为展现排演的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真实状态与秦人对秦腔的执着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，语言质朴而富有张力。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324e0af37?pid=cfc3a1607&amp;color=0,0,0&amp;vtp=1&amp;bt=1&amp;bbb=1&amp;hb=1"/>
          <p:cNvSpPr/>
          <p:nvPr/>
        </p:nvSpPr>
        <p:spPr>
          <a:xfrm>
            <a:off x="612648" y="466345"/>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历经几百年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秦腔竟然没有被淘汰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被沉沦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这其实是有解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其解就在陕西这块土地上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如果你是一个南方人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坐车轰轰隆隆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往北走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渡过黄河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进入西岸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八百里秦川大地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原来竟是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一抹黄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褐的平原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一处一处用木椽夹打成一尺多宽墙的土屋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粗笨而庄重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冲天而起的白杨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苦楝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紫槐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枝干粗壮如桶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叶却小似铜钱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迎风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正反翻覆</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你立即就明白了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这里的地理构造竟与秦腔的弦律高度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活脱脱的一群秦始皇陵兵马俑的复出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浓眉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324e0af37?pid=cfc3a1607&amp;color=0,0,0&amp;vtp=1&amp;bt=1&amp;bbb=1&amp;hb=1"/>
          <p:cNvSpPr/>
          <p:nvPr/>
        </p:nvSpPr>
        <p:spPr>
          <a:xfrm>
            <a:off x="612648" y="468000"/>
            <a:ext cx="10963656" cy="57378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眼间隔略远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手和脚一样粗大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上身又稍稍见长于下身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当他们背着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沉重的三角形状的梨铧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赶着山包一样团块组合式的秦川公牛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端着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脑袋般大小的耀州磁碗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蹲在立的卧的石磙子碌碡上吃着牛肉泡馍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你不禁又要改变世界观了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这是块多么空旷而实在的土地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块土地摸爬滚打的人群是多么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的民众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那晚霞烧起的黄昏里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落日在地平线上欲去不去的痛苦地妊娠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高音喇叭里传播的秦腔互相</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这秦腔原来是秦川的天籁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人籁的共鸣啊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你不渐渐感觉到了南方戏剧的秀而无骨吗</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不深深地懂得秦腔为</a:t>
            </a:r>
            <a:endPar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什么形成和存在而占却时间</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空间的位置吗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8399</Words>
  <Application>WPS 演示</Application>
  <PresentationFormat>宽屏</PresentationFormat>
  <Paragraphs>330</Paragraphs>
  <Slides>32</Slides>
  <Notes>22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3</cp:revision>
  <dcterms:created xsi:type="dcterms:W3CDTF">2025-07-25T04:22:00Z</dcterms:created>
  <dcterms:modified xsi:type="dcterms:W3CDTF">2025-09-04T02:41:19Z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FC323E589F1947FCB35C1D129FAB1DD5_12</vt:lpwstr>
  </property>
  <property fmtid="{D5CDD505-2E9C-101B-9397-08002B2CF9AE}" pid="3" name="KSOProductBuildVer">
    <vt:lpwstr>2052-12.1.0.22529</vt:lpwstr>
  </property>
</Properties>
</file>